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86CFE-E846-8E71-C1E4-00321380A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51470-CB28-5FF4-6574-0EE2FFD4B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7226-4A63-0DA2-B549-12D3A7BB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59AA4-6A4B-5B92-B89C-77F650A57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4314-E6D2-FEE1-32C0-36433DF1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59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7E38A-6503-080C-B496-933871AD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B5E0D-D348-D247-E561-EC35FD365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1614C-B23D-3220-C554-9117A166B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67F0A-E262-4526-5353-2EF77719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63ACE-BDD8-953B-EDA8-A33D284B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4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CB0C0-562E-F737-FB5F-69BB221CF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58587-D3FE-7294-6E33-6D08AB16F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719CD-4923-9CC7-0C5B-60AF7C7C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32F5D-DA21-3178-17AF-AC80F065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19683-072D-5B94-847D-47C9159C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34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FA0C7-253D-BDA4-323E-3E3E68CDA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51504-CE64-E743-9FDE-3F32B5A29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34E84-CC3C-DF18-40C1-D40D90F4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70FB3-E4F3-8CBE-9267-56B25C60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5E225-4C4A-9662-AF83-00A00A7B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1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47AF-6547-8F25-BD6E-A6F2A216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66DB9-E172-9732-34E2-87B20D14A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28BA9-2E2A-72A6-FF7E-6DBE5A29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9664-AEE7-A150-2773-11ACF6EB0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38B0C-B698-51E3-C01A-DB92F705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61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AADF0-643B-BECB-2B79-C0E3AB7C0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0496F-8A77-F005-8A83-AC4CA0954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0C730-CC9C-C6FA-B4B2-ACDD0AAF7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2FB58-9E0B-24DE-C4D8-9B4BCE1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C24B1-38DB-8883-6C2E-DA2568AA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71E18-1336-6527-F8FC-BA5EFF84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75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21B88-5198-A971-64B1-AB6B51097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4C7B9-4BD5-6951-21E8-5D1A4D288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2BCED-A779-0BA7-FC4B-A6B1E4A33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899EF9-AF42-1EF2-C102-256F664A1C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5E53EC-FD6D-2CEB-250F-A3BC7FC2E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4EB48D-99CD-7D58-39CC-963DE151D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F045B-011F-F55C-F2F3-AE448551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3D47C-7956-81B6-7DCF-E9BC92A4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97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5875-D855-514D-9B61-99DC43D3F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3E700A-EBEA-187C-85A7-9C29F5F5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72386-3802-49D0-9A82-709730218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161D3B-BCF6-7CD9-FC71-DD818A0D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27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DCF71F-5DE6-5D35-09A4-68030BD8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4AE36-DFE8-E97E-0DE8-56CC34DE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6C421-BF87-E155-C01D-3A932B1A5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38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CEA0-3249-286A-66D8-DCFFB5C2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8F9E7-838A-1EA3-CCE5-1B8C220BD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63820-8D9C-E155-7170-4838CC102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69AC3-601F-217B-211B-21FF4C840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D7AC2-92A0-0871-7CBD-C8DCF09B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17F54-8466-E4E8-75D5-1E05F251F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4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6E16-035E-5F9A-C6AC-8FA8864FB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E849F5-3C9E-C308-69D7-39163C557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87616-5C0F-B097-6ABA-EEEB11F24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77300-F2F2-2444-B6C0-8ECECB5D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F36C5-0FC6-9430-0E64-CD23ED5E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78345-6832-8ADF-9B42-88BF499C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11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B65CC1-1FD7-2F73-154B-5A97BD9FC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1C5F4-970E-8CB3-FE01-8F38F9DD4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820C-E431-CD84-75D7-86486A4CE0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0A2015-62B3-4674-BADA-8714F30CE39C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FB0F8-07D6-5D5F-6F35-80C847AE5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3FC4B-D5E3-C64E-58B8-6716E513A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5289C9-0303-421B-88A7-5C73FA92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3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5.png@01DB7D2D.FC5B3E0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39A8E152-CB07-5F10-CE9D-541D3E17DF60}"/>
              </a:ext>
            </a:extLst>
          </p:cNvPr>
          <p:cNvSpPr/>
          <p:nvPr/>
        </p:nvSpPr>
        <p:spPr>
          <a:xfrm>
            <a:off x="2911473" y="14947"/>
            <a:ext cx="2292350" cy="1847850"/>
          </a:xfrm>
          <a:prstGeom prst="flowChartDecis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336457-01DE-4853-AF6B-E6B3C14F8927}"/>
              </a:ext>
            </a:extLst>
          </p:cNvPr>
          <p:cNvSpPr txBox="1"/>
          <p:nvPr/>
        </p:nvSpPr>
        <p:spPr>
          <a:xfrm>
            <a:off x="517525" y="504155"/>
            <a:ext cx="1800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Reporting a </a:t>
            </a:r>
          </a:p>
          <a:p>
            <a:pPr algn="ctr"/>
            <a:r>
              <a:rPr lang="en-GB" sz="2000" b="1" dirty="0"/>
              <a:t>Safeguarding concern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16884F-5106-4526-531B-9AD105DBBEEE}"/>
              </a:ext>
            </a:extLst>
          </p:cNvPr>
          <p:cNvSpPr txBox="1"/>
          <p:nvPr/>
        </p:nvSpPr>
        <p:spPr>
          <a:xfrm>
            <a:off x="3568698" y="522264"/>
            <a:ext cx="134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Is there immediate danger</a:t>
            </a:r>
            <a:r>
              <a:rPr lang="en-GB" sz="1600" dirty="0"/>
              <a:t>?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194AA260-8E67-FF08-FB1B-29AB70008578}"/>
              </a:ext>
            </a:extLst>
          </p:cNvPr>
          <p:cNvSpPr/>
          <p:nvPr/>
        </p:nvSpPr>
        <p:spPr>
          <a:xfrm>
            <a:off x="5602554" y="481237"/>
            <a:ext cx="1714502" cy="842616"/>
          </a:xfrm>
          <a:prstGeom prst="flowChartProcess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8B9A02-4841-91E5-CC3D-6FE10F733847}"/>
              </a:ext>
            </a:extLst>
          </p:cNvPr>
          <p:cNvSpPr txBox="1"/>
          <p:nvPr/>
        </p:nvSpPr>
        <p:spPr>
          <a:xfrm>
            <a:off x="5500454" y="466303"/>
            <a:ext cx="17145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Call emergency services on 999.</a:t>
            </a:r>
          </a:p>
          <a:p>
            <a:pPr algn="ctr"/>
            <a:r>
              <a:rPr lang="en-GB" sz="1100" b="1" dirty="0"/>
              <a:t>Do not put yourself in danger</a:t>
            </a:r>
          </a:p>
          <a:p>
            <a:pPr algn="ctr"/>
            <a:r>
              <a:rPr lang="en-GB" sz="1600" dirty="0"/>
              <a:t> </a:t>
            </a:r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B3BE5E19-7D42-E78D-7531-56591E641C37}"/>
              </a:ext>
            </a:extLst>
          </p:cNvPr>
          <p:cNvSpPr/>
          <p:nvPr/>
        </p:nvSpPr>
        <p:spPr>
          <a:xfrm>
            <a:off x="7816850" y="266170"/>
            <a:ext cx="1533974" cy="1331566"/>
          </a:xfrm>
          <a:prstGeom prst="flowChartProcess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3AE541-839F-3EA6-06BC-C46840783FA2}"/>
              </a:ext>
            </a:extLst>
          </p:cNvPr>
          <p:cNvSpPr txBox="1"/>
          <p:nvPr/>
        </p:nvSpPr>
        <p:spPr>
          <a:xfrm>
            <a:off x="7833652" y="217225"/>
            <a:ext cx="1533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Inform DSL or DDSL within 24hr.</a:t>
            </a:r>
          </a:p>
          <a:p>
            <a:pPr algn="ctr"/>
            <a:r>
              <a:rPr lang="en-GB" sz="1600" b="1" dirty="0"/>
              <a:t>timescale.</a:t>
            </a:r>
          </a:p>
          <a:p>
            <a:pPr algn="ctr"/>
            <a:r>
              <a:rPr lang="en-GB" sz="1600" b="1" dirty="0"/>
              <a:t>(Ref. Appx. B)</a:t>
            </a:r>
          </a:p>
        </p:txBody>
      </p:sp>
      <p:sp>
        <p:nvSpPr>
          <p:cNvPr id="13" name="Flowchart: Decision 12">
            <a:extLst>
              <a:ext uri="{FF2B5EF4-FFF2-40B4-BE49-F238E27FC236}">
                <a16:creationId xmlns:a16="http://schemas.microsoft.com/office/drawing/2014/main" id="{1DD882AC-3A72-5632-17E5-11E4C81C484B}"/>
              </a:ext>
            </a:extLst>
          </p:cNvPr>
          <p:cNvSpPr/>
          <p:nvPr/>
        </p:nvSpPr>
        <p:spPr>
          <a:xfrm>
            <a:off x="2927350" y="2325521"/>
            <a:ext cx="2292350" cy="1847850"/>
          </a:xfrm>
          <a:prstGeom prst="flowChartDecis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46FBB3-D51D-A9EB-6AC9-DF3B6B60FBA6}"/>
              </a:ext>
            </a:extLst>
          </p:cNvPr>
          <p:cNvSpPr txBox="1"/>
          <p:nvPr/>
        </p:nvSpPr>
        <p:spPr>
          <a:xfrm>
            <a:off x="3536951" y="2808459"/>
            <a:ext cx="1473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Is it a Safeguarding concern</a:t>
            </a:r>
            <a:r>
              <a:rPr lang="en-GB" sz="1600" dirty="0"/>
              <a:t>?</a:t>
            </a:r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7D2F524C-EF3D-141F-A8BA-3B403E59D145}"/>
              </a:ext>
            </a:extLst>
          </p:cNvPr>
          <p:cNvSpPr/>
          <p:nvPr/>
        </p:nvSpPr>
        <p:spPr>
          <a:xfrm>
            <a:off x="603247" y="2796840"/>
            <a:ext cx="1714502" cy="842616"/>
          </a:xfrm>
          <a:prstGeom prst="flowChartProcess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8841A4-3D67-53E2-CC6F-74F36C19B9F6}"/>
              </a:ext>
            </a:extLst>
          </p:cNvPr>
          <p:cNvSpPr txBox="1"/>
          <p:nvPr/>
        </p:nvSpPr>
        <p:spPr>
          <a:xfrm>
            <a:off x="603247" y="2808459"/>
            <a:ext cx="1714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Discuss with DSL or DDSL</a:t>
            </a:r>
          </a:p>
        </p:txBody>
      </p:sp>
      <p:sp>
        <p:nvSpPr>
          <p:cNvPr id="17" name="Flowchart: Decision 16">
            <a:extLst>
              <a:ext uri="{FF2B5EF4-FFF2-40B4-BE49-F238E27FC236}">
                <a16:creationId xmlns:a16="http://schemas.microsoft.com/office/drawing/2014/main" id="{99D2CFF8-3C46-A5AE-110D-3D0B227AA608}"/>
              </a:ext>
            </a:extLst>
          </p:cNvPr>
          <p:cNvSpPr/>
          <p:nvPr/>
        </p:nvSpPr>
        <p:spPr>
          <a:xfrm>
            <a:off x="2927350" y="4570079"/>
            <a:ext cx="2292350" cy="1847850"/>
          </a:xfrm>
          <a:prstGeom prst="flowChartDecis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D3714E-D8E0-B73C-177C-65A65E855863}"/>
              </a:ext>
            </a:extLst>
          </p:cNvPr>
          <p:cNvSpPr txBox="1"/>
          <p:nvPr/>
        </p:nvSpPr>
        <p:spPr>
          <a:xfrm>
            <a:off x="3425825" y="5170838"/>
            <a:ext cx="1473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Do you have consent?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F3F14F2-ADB2-EF9F-D508-C5AC7A84C9C2}"/>
              </a:ext>
            </a:extLst>
          </p:cNvPr>
          <p:cNvSpPr/>
          <p:nvPr/>
        </p:nvSpPr>
        <p:spPr>
          <a:xfrm>
            <a:off x="419100" y="217225"/>
            <a:ext cx="2006600" cy="147158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23D547CC-364C-ED4C-7AE6-4E54CC2C05E8}"/>
              </a:ext>
            </a:extLst>
          </p:cNvPr>
          <p:cNvSpPr/>
          <p:nvPr/>
        </p:nvSpPr>
        <p:spPr>
          <a:xfrm>
            <a:off x="5738814" y="5097802"/>
            <a:ext cx="1714502" cy="842616"/>
          </a:xfrm>
          <a:prstGeom prst="flowChartProcess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788E36-76D2-3400-9549-5FC88361850A}"/>
              </a:ext>
            </a:extLst>
          </p:cNvPr>
          <p:cNvSpPr txBox="1"/>
          <p:nvPr/>
        </p:nvSpPr>
        <p:spPr>
          <a:xfrm>
            <a:off x="5738814" y="5114424"/>
            <a:ext cx="171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Refer to the DSL or DDSL</a:t>
            </a:r>
          </a:p>
          <a:p>
            <a:pPr algn="ctr"/>
            <a:r>
              <a:rPr lang="en-GB" sz="1600" b="1" dirty="0"/>
              <a:t>(</a:t>
            </a:r>
            <a:r>
              <a:rPr lang="en-GB" sz="1600" b="1" err="1"/>
              <a:t>Ref</a:t>
            </a:r>
            <a:r>
              <a:rPr lang="en-GB" sz="1600" b="1"/>
              <a:t>. Appx</a:t>
            </a:r>
            <a:r>
              <a:rPr lang="en-GB" sz="1600" b="1" dirty="0"/>
              <a:t>. B)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16058396-7438-E170-C4A9-5D02F2FFF811}"/>
              </a:ext>
            </a:extLst>
          </p:cNvPr>
          <p:cNvSpPr/>
          <p:nvPr/>
        </p:nvSpPr>
        <p:spPr>
          <a:xfrm>
            <a:off x="693734" y="5102805"/>
            <a:ext cx="1714502" cy="842616"/>
          </a:xfrm>
          <a:prstGeom prst="flowChartProcess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15A1E9-5C29-4EE2-120E-B4909E7B2684}"/>
              </a:ext>
            </a:extLst>
          </p:cNvPr>
          <p:cNvSpPr txBox="1"/>
          <p:nvPr/>
        </p:nvSpPr>
        <p:spPr>
          <a:xfrm>
            <a:off x="693734" y="5119427"/>
            <a:ext cx="1714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Discuss with DSL or DDSL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47023267-3A3F-D2FF-8BD2-5D4C107CE7CB}"/>
              </a:ext>
            </a:extLst>
          </p:cNvPr>
          <p:cNvSpPr/>
          <p:nvPr/>
        </p:nvSpPr>
        <p:spPr>
          <a:xfrm>
            <a:off x="5876923" y="2808459"/>
            <a:ext cx="1714502" cy="842616"/>
          </a:xfrm>
          <a:prstGeom prst="flowChartProcess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0F8619-6B8E-785D-6925-14C1EA0D0AFD}"/>
              </a:ext>
            </a:extLst>
          </p:cNvPr>
          <p:cNvSpPr txBox="1"/>
          <p:nvPr/>
        </p:nvSpPr>
        <p:spPr>
          <a:xfrm>
            <a:off x="5876923" y="2825081"/>
            <a:ext cx="171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Tell  DSL or DDSL about concerns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96CE7AB-110D-AA4C-84D7-CDBDDB6B7D78}"/>
              </a:ext>
            </a:extLst>
          </p:cNvPr>
          <p:cNvCxnSpPr>
            <a:stCxn id="19" idx="6"/>
          </p:cNvCxnSpPr>
          <p:nvPr/>
        </p:nvCxnSpPr>
        <p:spPr>
          <a:xfrm flipV="1">
            <a:off x="2425700" y="939800"/>
            <a:ext cx="501650" cy="132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5855BCC-B1B1-FD36-449F-5F8BF23B48A6}"/>
              </a:ext>
            </a:extLst>
          </p:cNvPr>
          <p:cNvCxnSpPr>
            <a:stCxn id="5" idx="3"/>
          </p:cNvCxnSpPr>
          <p:nvPr/>
        </p:nvCxnSpPr>
        <p:spPr>
          <a:xfrm flipV="1">
            <a:off x="5203823" y="937762"/>
            <a:ext cx="365127" cy="11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DEA8AAC-2DDA-677B-5F49-527F3D6770E9}"/>
              </a:ext>
            </a:extLst>
          </p:cNvPr>
          <p:cNvCxnSpPr>
            <a:stCxn id="8" idx="3"/>
          </p:cNvCxnSpPr>
          <p:nvPr/>
        </p:nvCxnSpPr>
        <p:spPr>
          <a:xfrm>
            <a:off x="7317056" y="902545"/>
            <a:ext cx="533398" cy="58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8EE2C11-1437-11CE-8212-AA03695C4A96}"/>
              </a:ext>
            </a:extLst>
          </p:cNvPr>
          <p:cNvCxnSpPr>
            <a:stCxn id="5" idx="2"/>
            <a:endCxn id="13" idx="0"/>
          </p:cNvCxnSpPr>
          <p:nvPr/>
        </p:nvCxnSpPr>
        <p:spPr>
          <a:xfrm>
            <a:off x="4057648" y="1862797"/>
            <a:ext cx="15877" cy="4627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B68DF6B-9CDA-6674-7A30-FFCDF1962C36}"/>
              </a:ext>
            </a:extLst>
          </p:cNvPr>
          <p:cNvCxnSpPr>
            <a:stCxn id="13" idx="3"/>
            <a:endCxn id="25" idx="1"/>
          </p:cNvCxnSpPr>
          <p:nvPr/>
        </p:nvCxnSpPr>
        <p:spPr>
          <a:xfrm flipV="1">
            <a:off x="5219700" y="3240580"/>
            <a:ext cx="657223" cy="88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EE38437-43D7-7093-8267-10C0C03AD952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2317749" y="3238500"/>
            <a:ext cx="609601" cy="109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DEC115F-1A52-62A1-53AA-0B0543A45D2C}"/>
              </a:ext>
            </a:extLst>
          </p:cNvPr>
          <p:cNvCxnSpPr>
            <a:stCxn id="13" idx="2"/>
          </p:cNvCxnSpPr>
          <p:nvPr/>
        </p:nvCxnSpPr>
        <p:spPr>
          <a:xfrm>
            <a:off x="4073525" y="4173371"/>
            <a:ext cx="0" cy="3859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583D7FC-AA7F-A5A0-AD97-52373ED29699}"/>
              </a:ext>
            </a:extLst>
          </p:cNvPr>
          <p:cNvCxnSpPr>
            <a:stCxn id="17" idx="3"/>
          </p:cNvCxnSpPr>
          <p:nvPr/>
        </p:nvCxnSpPr>
        <p:spPr>
          <a:xfrm flipV="1">
            <a:off x="5219700" y="5486400"/>
            <a:ext cx="476250" cy="76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8951D63-8B39-D6AA-DE8D-BAA6F9486722}"/>
              </a:ext>
            </a:extLst>
          </p:cNvPr>
          <p:cNvCxnSpPr/>
          <p:nvPr/>
        </p:nvCxnSpPr>
        <p:spPr>
          <a:xfrm flipH="1">
            <a:off x="2425700" y="5506097"/>
            <a:ext cx="4445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7A2917E-1C80-6B61-F9C2-AD397F9814E9}"/>
              </a:ext>
            </a:extLst>
          </p:cNvPr>
          <p:cNvSpPr txBox="1"/>
          <p:nvPr/>
        </p:nvSpPr>
        <p:spPr>
          <a:xfrm>
            <a:off x="4057645" y="1886087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F8DB27B-95D5-312D-9D28-492572BE0372}"/>
              </a:ext>
            </a:extLst>
          </p:cNvPr>
          <p:cNvSpPr txBox="1"/>
          <p:nvPr/>
        </p:nvSpPr>
        <p:spPr>
          <a:xfrm>
            <a:off x="5062239" y="938317"/>
            <a:ext cx="52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67036E2-E15E-8BB6-5D3F-3922C0BF151C}"/>
              </a:ext>
            </a:extLst>
          </p:cNvPr>
          <p:cNvSpPr txBox="1"/>
          <p:nvPr/>
        </p:nvSpPr>
        <p:spPr>
          <a:xfrm>
            <a:off x="2270127" y="2818453"/>
            <a:ext cx="9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Unsure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115F430-93A0-96AE-AB67-2D791319981C}"/>
              </a:ext>
            </a:extLst>
          </p:cNvPr>
          <p:cNvSpPr txBox="1"/>
          <p:nvPr/>
        </p:nvSpPr>
        <p:spPr>
          <a:xfrm>
            <a:off x="5284061" y="282563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6B80CA-4850-CA85-8766-1576A2B25AC6}"/>
              </a:ext>
            </a:extLst>
          </p:cNvPr>
          <p:cNvSpPr txBox="1"/>
          <p:nvPr/>
        </p:nvSpPr>
        <p:spPr>
          <a:xfrm>
            <a:off x="3582835" y="4155873"/>
            <a:ext cx="52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0A97EC-485D-81FE-8B85-C7BB1C729DAB}"/>
              </a:ext>
            </a:extLst>
          </p:cNvPr>
          <p:cNvSpPr txBox="1"/>
          <p:nvPr/>
        </p:nvSpPr>
        <p:spPr>
          <a:xfrm>
            <a:off x="2410545" y="5093893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8CE2C3-3BFF-6071-551B-121F52B580D0}"/>
              </a:ext>
            </a:extLst>
          </p:cNvPr>
          <p:cNvSpPr txBox="1"/>
          <p:nvPr/>
        </p:nvSpPr>
        <p:spPr>
          <a:xfrm>
            <a:off x="5160094" y="5057851"/>
            <a:ext cx="52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847846-489E-BB9B-8955-DB8EAF5B3FAA}"/>
              </a:ext>
            </a:extLst>
          </p:cNvPr>
          <p:cNvSpPr txBox="1"/>
          <p:nvPr/>
        </p:nvSpPr>
        <p:spPr>
          <a:xfrm>
            <a:off x="8475682" y="4283506"/>
            <a:ext cx="3480344" cy="230832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Designated Safeguarding Lead (DSL):</a:t>
            </a:r>
          </a:p>
          <a:p>
            <a:r>
              <a:rPr lang="en-GB" sz="1600" dirty="0"/>
              <a:t>Valerie Boggs </a:t>
            </a:r>
          </a:p>
          <a:p>
            <a:r>
              <a:rPr lang="en-GB" sz="1600" dirty="0"/>
              <a:t>valerie@taxaid.org.uk</a:t>
            </a:r>
          </a:p>
          <a:p>
            <a:endParaRPr lang="en-GB" sz="1600" dirty="0"/>
          </a:p>
          <a:p>
            <a:r>
              <a:rPr lang="en-GB" sz="1600" b="1" dirty="0"/>
              <a:t>Deputy Designated  Safeguarding Lead (DDSL):</a:t>
            </a:r>
          </a:p>
          <a:p>
            <a:r>
              <a:rPr lang="en-GB" sz="1600" dirty="0"/>
              <a:t>Deborah Graham Vernon</a:t>
            </a:r>
          </a:p>
          <a:p>
            <a:r>
              <a:rPr lang="en-GB" sz="1600" dirty="0"/>
              <a:t>deborah@taxaid.org.uk</a:t>
            </a:r>
          </a:p>
        </p:txBody>
      </p:sp>
      <p:pic>
        <p:nvPicPr>
          <p:cNvPr id="2" name="Picture 1" descr="A close-up of a logo&#10;&#10;AI-generated content may be incorrect.">
            <a:extLst>
              <a:ext uri="{FF2B5EF4-FFF2-40B4-BE49-F238E27FC236}">
                <a16:creationId xmlns:a16="http://schemas.microsoft.com/office/drawing/2014/main" id="{CD93F351-D8B0-F0D6-BAE5-B853972E2357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" y="21959"/>
            <a:ext cx="258318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589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Geoffrey  Sautner</dc:creator>
  <cp:lastModifiedBy>julia potts</cp:lastModifiedBy>
  <cp:revision>15</cp:revision>
  <dcterms:created xsi:type="dcterms:W3CDTF">2025-02-13T14:50:17Z</dcterms:created>
  <dcterms:modified xsi:type="dcterms:W3CDTF">2025-02-19T08:19:29Z</dcterms:modified>
</cp:coreProperties>
</file>